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D8EC9-38EC-4E0B-B621-817560188E0B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CC3D7-2AA6-4D69-877D-1E31AC49A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CC3D7-2AA6-4D69-877D-1E31AC49A9B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CC3D7-2AA6-4D69-877D-1E31AC49A9B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43852" cy="3786214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Cambria" pitchFamily="18" charset="0"/>
              </a:rPr>
              <a:t>Сечение объёмных фигур в пространстве</a:t>
            </a:r>
            <a:endParaRPr lang="ru-RU" sz="54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 теперь научимся строить сечений на конкретных примерах.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7058052" cy="435294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ru-RU" sz="4800" i="1" dirty="0" smtClean="0">
              <a:solidFill>
                <a:schemeClr val="tx1"/>
              </a:solidFill>
            </a:endParaRPr>
          </a:p>
          <a:p>
            <a:endParaRPr lang="ru-RU" sz="4800" i="1" dirty="0" smtClean="0">
              <a:solidFill>
                <a:schemeClr val="tx1"/>
              </a:solidFill>
            </a:endParaRPr>
          </a:p>
          <a:p>
            <a:r>
              <a:rPr lang="ru-RU" sz="5400" i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5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7929618" cy="57864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3286124"/>
            <a:ext cx="3500462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i="1" dirty="0" smtClean="0"/>
              <a:t>Плоскость (в том числе секущую) можно задать следующим образом.</a:t>
            </a:r>
            <a:endParaRPr lang="ru-RU" sz="3200" i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714348" y="928670"/>
            <a:ext cx="1928826" cy="2357454"/>
            <a:chOff x="714348" y="928670"/>
            <a:chExt cx="1928826" cy="2357454"/>
          </a:xfrm>
        </p:grpSpPr>
        <p:cxnSp>
          <p:nvCxnSpPr>
            <p:cNvPr id="20" name="Прямая со стрелкой 19"/>
            <p:cNvCxnSpPr/>
            <p:nvPr/>
          </p:nvCxnSpPr>
          <p:spPr>
            <a:xfrm rot="16200000" flipV="1">
              <a:off x="1142976" y="2643182"/>
              <a:ext cx="1214446" cy="714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Группа 34"/>
            <p:cNvGrpSpPr/>
            <p:nvPr/>
          </p:nvGrpSpPr>
          <p:grpSpPr>
            <a:xfrm>
              <a:off x="714348" y="928670"/>
              <a:ext cx="1928826" cy="1143008"/>
              <a:chOff x="714348" y="928670"/>
              <a:chExt cx="1928826" cy="1143008"/>
            </a:xfrm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714348" y="928670"/>
                <a:ext cx="1928826" cy="1143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1071538" y="1285860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000232" y="1285860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500166" y="1785926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7" name="Группа 26"/>
          <p:cNvGrpSpPr/>
          <p:nvPr/>
        </p:nvGrpSpPr>
        <p:grpSpPr>
          <a:xfrm>
            <a:off x="3786182" y="1000108"/>
            <a:ext cx="2357454" cy="2214578"/>
            <a:chOff x="3786182" y="1071546"/>
            <a:chExt cx="2357454" cy="2214578"/>
          </a:xfrm>
        </p:grpSpPr>
        <p:cxnSp>
          <p:nvCxnSpPr>
            <p:cNvPr id="16" name="Прямая со стрелкой 15"/>
            <p:cNvCxnSpPr/>
            <p:nvPr/>
          </p:nvCxnSpPr>
          <p:spPr>
            <a:xfrm rot="5400000" flipH="1" flipV="1">
              <a:off x="3643306" y="2285992"/>
              <a:ext cx="1143008" cy="8572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Группа 36"/>
            <p:cNvGrpSpPr/>
            <p:nvPr/>
          </p:nvGrpSpPr>
          <p:grpSpPr>
            <a:xfrm>
              <a:off x="4214810" y="1071546"/>
              <a:ext cx="1928826" cy="1071570"/>
              <a:chOff x="4214810" y="1071546"/>
              <a:chExt cx="1928826" cy="1071570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4214810" y="1071546"/>
                <a:ext cx="1928826" cy="10715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4857752" y="1428736"/>
                <a:ext cx="142876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>
              <a:xfrm rot="10800000" flipV="1">
                <a:off x="4929190" y="1142984"/>
                <a:ext cx="1143008" cy="9286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Группа 28"/>
          <p:cNvGrpSpPr/>
          <p:nvPr/>
        </p:nvGrpSpPr>
        <p:grpSpPr>
          <a:xfrm>
            <a:off x="4143372" y="2786058"/>
            <a:ext cx="3500462" cy="1285884"/>
            <a:chOff x="4143372" y="2786058"/>
            <a:chExt cx="3500462" cy="1285884"/>
          </a:xfrm>
        </p:grpSpPr>
        <p:cxnSp>
          <p:nvCxnSpPr>
            <p:cNvPr id="14" name="Прямая со стрелкой 13"/>
            <p:cNvCxnSpPr/>
            <p:nvPr/>
          </p:nvCxnSpPr>
          <p:spPr>
            <a:xfrm flipV="1">
              <a:off x="4143372" y="3500438"/>
              <a:ext cx="1428760" cy="5715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Группа 37"/>
            <p:cNvGrpSpPr/>
            <p:nvPr/>
          </p:nvGrpSpPr>
          <p:grpSpPr>
            <a:xfrm>
              <a:off x="5572132" y="2786058"/>
              <a:ext cx="2071702" cy="1285884"/>
              <a:chOff x="5572132" y="2786058"/>
              <a:chExt cx="2071702" cy="1285884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5572132" y="2786058"/>
                <a:ext cx="2071702" cy="12858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9" name="Прямая соединительная линия 38"/>
              <p:cNvCxnSpPr/>
              <p:nvPr/>
            </p:nvCxnSpPr>
            <p:spPr>
              <a:xfrm rot="10800000">
                <a:off x="6000760" y="2928934"/>
                <a:ext cx="1285884" cy="9286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10800000" flipV="1">
                <a:off x="6072198" y="2928934"/>
                <a:ext cx="1143008" cy="9286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Группа 32"/>
          <p:cNvGrpSpPr/>
          <p:nvPr/>
        </p:nvGrpSpPr>
        <p:grpSpPr>
          <a:xfrm>
            <a:off x="4143372" y="4643446"/>
            <a:ext cx="3571900" cy="1143008"/>
            <a:chOff x="4143372" y="4643446"/>
            <a:chExt cx="3571900" cy="1143008"/>
          </a:xfrm>
        </p:grpSpPr>
        <p:cxnSp>
          <p:nvCxnSpPr>
            <p:cNvPr id="12" name="Прямая со стрелкой 11"/>
            <p:cNvCxnSpPr/>
            <p:nvPr/>
          </p:nvCxnSpPr>
          <p:spPr>
            <a:xfrm flipV="1">
              <a:off x="4143372" y="5286388"/>
              <a:ext cx="1643074" cy="1428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Группа 42"/>
            <p:cNvGrpSpPr/>
            <p:nvPr/>
          </p:nvGrpSpPr>
          <p:grpSpPr>
            <a:xfrm>
              <a:off x="5786446" y="4643446"/>
              <a:ext cx="1928826" cy="1143008"/>
              <a:chOff x="5786446" y="4643446"/>
              <a:chExt cx="1928826" cy="1143008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5786446" y="4643446"/>
                <a:ext cx="1928826" cy="1143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1" name="Прямая соединительная линия 40"/>
              <p:cNvCxnSpPr/>
              <p:nvPr/>
            </p:nvCxnSpPr>
            <p:spPr>
              <a:xfrm rot="10800000" flipV="1">
                <a:off x="6500826" y="4786322"/>
                <a:ext cx="1143008" cy="9286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10800000" flipV="1">
                <a:off x="5929322" y="4714884"/>
                <a:ext cx="1143008" cy="9286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0" grpI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072494" cy="5786478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chemeClr val="tx1"/>
                </a:solidFill>
              </a:rPr>
              <a:t>Взаимное расположение плоскости и многогранника</a:t>
            </a:r>
            <a:endParaRPr lang="ru-RU" i="1" u="sng" dirty="0">
              <a:solidFill>
                <a:schemeClr val="tx1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571472" y="1928802"/>
            <a:ext cx="2643206" cy="2083844"/>
            <a:chOff x="571472" y="1928802"/>
            <a:chExt cx="2643206" cy="208384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00166" y="3143248"/>
              <a:ext cx="1357322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1464447" y="3178967"/>
              <a:ext cx="42862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857356" y="3143248"/>
              <a:ext cx="1000132" cy="428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1071538" y="2786058"/>
              <a:ext cx="157163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1107257" y="2393149"/>
              <a:ext cx="114300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1785918" y="2071678"/>
              <a:ext cx="1143008" cy="10001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араллелограмм 37"/>
            <p:cNvSpPr/>
            <p:nvPr/>
          </p:nvSpPr>
          <p:spPr>
            <a:xfrm>
              <a:off x="714348" y="1928802"/>
              <a:ext cx="642942" cy="1571636"/>
            </a:xfrm>
            <a:prstGeom prst="parallelogram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71472" y="3643314"/>
              <a:ext cx="2643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Нет точек пересечения</a:t>
              </a:r>
              <a:endParaRPr lang="ru-RU" dirty="0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4214810" y="1571612"/>
            <a:ext cx="2857520" cy="2298158"/>
            <a:chOff x="4214810" y="1571612"/>
            <a:chExt cx="2857520" cy="2298158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5500694" y="3000372"/>
              <a:ext cx="1000132" cy="428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5107785" y="3036091"/>
              <a:ext cx="42862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143504" y="3000372"/>
              <a:ext cx="1357322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Параллелограмм 38"/>
            <p:cNvSpPr/>
            <p:nvPr/>
          </p:nvSpPr>
          <p:spPr>
            <a:xfrm>
              <a:off x="4643438" y="1571612"/>
              <a:ext cx="1857388" cy="857256"/>
            </a:xfrm>
            <a:prstGeom prst="parallelogram">
              <a:avLst>
                <a:gd name="adj" fmla="val 5983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4715670" y="2642388"/>
              <a:ext cx="157163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5429256" y="1928802"/>
              <a:ext cx="1143008" cy="10001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 flipH="1" flipV="1">
              <a:off x="4750595" y="2250273"/>
              <a:ext cx="114300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>
              <a:off x="5429256" y="1785926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00694" y="157161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214810" y="3500438"/>
              <a:ext cx="2857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Одна точка пересечения</a:t>
              </a:r>
              <a:endParaRPr lang="ru-RU" dirty="0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1142976" y="4143380"/>
            <a:ext cx="3571900" cy="2083844"/>
            <a:chOff x="1142976" y="4143380"/>
            <a:chExt cx="3571900" cy="208384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2929720" y="5071280"/>
              <a:ext cx="157163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3714744" y="5429264"/>
              <a:ext cx="1000132" cy="428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3643306" y="4357694"/>
              <a:ext cx="1143008" cy="10001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Параллелограмм 42"/>
            <p:cNvSpPr/>
            <p:nvPr/>
          </p:nvSpPr>
          <p:spPr>
            <a:xfrm>
              <a:off x="3143240" y="4143380"/>
              <a:ext cx="571504" cy="1643074"/>
            </a:xfrm>
            <a:prstGeom prst="parallelogram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5400000" flipH="1" flipV="1">
              <a:off x="2964645" y="4679165"/>
              <a:ext cx="114300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6200000" flipH="1">
              <a:off x="3321835" y="5464983"/>
              <a:ext cx="42862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3357554" y="5429264"/>
              <a:ext cx="1357322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428992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143240" y="535782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142976" y="5857892"/>
              <a:ext cx="3357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Пересечением является отрезок</a:t>
              </a:r>
              <a:endParaRPr lang="ru-RU" dirty="0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5000628" y="4143380"/>
            <a:ext cx="3643338" cy="2083844"/>
            <a:chOff x="5000628" y="4143380"/>
            <a:chExt cx="3643338" cy="2083844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7215206" y="5429264"/>
              <a:ext cx="1000132" cy="428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6822297" y="5464983"/>
              <a:ext cx="42862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858016" y="5429264"/>
              <a:ext cx="1357322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Параллелограмм 43"/>
            <p:cNvSpPr/>
            <p:nvPr/>
          </p:nvSpPr>
          <p:spPr>
            <a:xfrm>
              <a:off x="6429388" y="4143380"/>
              <a:ext cx="1643074" cy="714380"/>
            </a:xfrm>
            <a:prstGeom prst="parallelogram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 rot="16200000" flipH="1">
              <a:off x="7143768" y="4357694"/>
              <a:ext cx="1143008" cy="10001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 flipH="1" flipV="1">
              <a:off x="6430182" y="5071280"/>
              <a:ext cx="157163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6465107" y="4679165"/>
              <a:ext cx="114300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858016" y="4286256"/>
              <a:ext cx="142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572396" y="435769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43768" y="471488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00628" y="5857892"/>
              <a:ext cx="3643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Пересечением является плоскость</a:t>
              </a:r>
              <a:endParaRPr lang="ru-RU" dirty="0"/>
            </a:p>
          </p:txBody>
        </p:sp>
        <p:cxnSp>
          <p:nvCxnSpPr>
            <p:cNvPr id="65" name="Прямая соединительная линия 64"/>
            <p:cNvCxnSpPr>
              <a:endCxn id="44" idx="3"/>
            </p:cNvCxnSpPr>
            <p:nvPr/>
          </p:nvCxnSpPr>
          <p:spPr>
            <a:xfrm rot="10800000" flipV="1">
              <a:off x="7161628" y="4643446"/>
              <a:ext cx="339332" cy="214314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0800000">
              <a:off x="7143768" y="4572008"/>
              <a:ext cx="357190" cy="7143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>
              <a:endCxn id="66" idx="1"/>
            </p:cNvCxnSpPr>
            <p:nvPr/>
          </p:nvCxnSpPr>
          <p:spPr>
            <a:xfrm rot="5400000">
              <a:off x="6980791" y="4735779"/>
              <a:ext cx="326748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7558118" cy="5281634"/>
          </a:xfrm>
        </p:spPr>
        <p:txBody>
          <a:bodyPr>
            <a:normAutofit/>
          </a:bodyPr>
          <a:lstStyle/>
          <a:p>
            <a:r>
              <a:rPr lang="ru-RU" sz="3600" i="1" u="sng" dirty="0" smtClean="0">
                <a:solidFill>
                  <a:schemeClr val="tx1"/>
                </a:solidFill>
              </a:rPr>
              <a:t>Секущей плоскостью</a:t>
            </a:r>
            <a:r>
              <a:rPr lang="ru-RU" sz="3600" i="1" dirty="0" smtClean="0">
                <a:solidFill>
                  <a:schemeClr val="tx1"/>
                </a:solidFill>
              </a:rPr>
              <a:t> фигуры называют любую плоскость по обе стороны от которой имеются точки данной фигуры.</a:t>
            </a:r>
            <a:endParaRPr lang="ru-RU" sz="3600" i="1" dirty="0">
              <a:solidFill>
                <a:schemeClr val="tx1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57158" y="3714752"/>
            <a:ext cx="6858048" cy="1501786"/>
            <a:chOff x="357158" y="3714752"/>
            <a:chExt cx="6858048" cy="1501786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1785918" y="4643446"/>
              <a:ext cx="11430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Группа 20"/>
            <p:cNvGrpSpPr/>
            <p:nvPr/>
          </p:nvGrpSpPr>
          <p:grpSpPr>
            <a:xfrm>
              <a:off x="2357422" y="3714752"/>
              <a:ext cx="2859108" cy="1501786"/>
              <a:chOff x="2357422" y="3714752"/>
              <a:chExt cx="2859108" cy="1501786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357422" y="4071942"/>
                <a:ext cx="250033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2714612" y="4857760"/>
                <a:ext cx="250033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357422" y="5214950"/>
                <a:ext cx="250033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714612" y="3714752"/>
                <a:ext cx="250033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4644232" y="4285462"/>
                <a:ext cx="114300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2143902" y="4285462"/>
                <a:ext cx="114300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 flipH="1" flipV="1">
                <a:off x="2357422" y="3714752"/>
                <a:ext cx="357190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 flipH="1" flipV="1">
                <a:off x="4857752" y="3714752"/>
                <a:ext cx="357190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2357422" y="4857760"/>
                <a:ext cx="357190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4857752" y="4857760"/>
                <a:ext cx="357190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2357422" y="4214818"/>
              <a:ext cx="2857520" cy="715968"/>
              <a:chOff x="2357422" y="4214818"/>
              <a:chExt cx="2857520" cy="715968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357422" y="4929198"/>
                <a:ext cx="250033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714612" y="4214818"/>
                <a:ext cx="250033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2178827" y="4393413"/>
                <a:ext cx="714380" cy="35719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4679157" y="4393413"/>
                <a:ext cx="714380" cy="35719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4287042" y="4642652"/>
              <a:ext cx="11430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214942" y="4214818"/>
              <a:ext cx="2000264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857752" y="4929198"/>
              <a:ext cx="1928826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6643702" y="4357694"/>
              <a:ext cx="714380" cy="4286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214282" y="4357694"/>
              <a:ext cx="714380" cy="4286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57158" y="4929198"/>
              <a:ext cx="2000264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785786" y="4214818"/>
              <a:ext cx="1928826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71480"/>
            <a:ext cx="8001056" cy="5643602"/>
          </a:xfrm>
        </p:spPr>
        <p:txBody>
          <a:bodyPr>
            <a:normAutofit/>
          </a:bodyPr>
          <a:lstStyle/>
          <a:p>
            <a:pPr algn="l"/>
            <a:r>
              <a:rPr lang="ru-RU" sz="2800" i="1" u="sng" dirty="0" smtClean="0">
                <a:solidFill>
                  <a:schemeClr val="tx1"/>
                </a:solidFill>
              </a:rPr>
              <a:t>Построить сечение многогранника плоскостью</a:t>
            </a:r>
            <a:r>
              <a:rPr lang="ru-RU" sz="2800" dirty="0" smtClean="0">
                <a:solidFill>
                  <a:schemeClr val="tx1"/>
                </a:solidFill>
              </a:rPr>
              <a:t> – </a:t>
            </a:r>
            <a:r>
              <a:rPr lang="ru-RU" sz="2800" i="1" dirty="0" smtClean="0">
                <a:solidFill>
                  <a:schemeClr val="tx1"/>
                </a:solidFill>
              </a:rPr>
              <a:t>это значит указать точки пересечения секущей плоскости с рёбрами многогранника и соединить эти точки отрезками, принадлежащими граням многогранника.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i="1" dirty="0" smtClean="0">
                <a:solidFill>
                  <a:schemeClr val="tx1"/>
                </a:solidFill>
              </a:rPr>
              <a:t>Для построения сечения многогранника плоскостью нужно в плоскости каждой грани указать </a:t>
            </a:r>
            <a:r>
              <a:rPr lang="ru-RU" sz="2800" i="1" u="sng" dirty="0" smtClean="0">
                <a:solidFill>
                  <a:schemeClr val="tx1"/>
                </a:solidFill>
              </a:rPr>
              <a:t>2 точки</a:t>
            </a:r>
            <a:r>
              <a:rPr lang="ru-RU" sz="2800" i="1" dirty="0" smtClean="0">
                <a:solidFill>
                  <a:schemeClr val="tx1"/>
                </a:solidFill>
              </a:rPr>
              <a:t>, принадлежащие сечению, соединить их прямой и найти точки пересечения этой прямой с рёбрами многогранника.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71480"/>
            <a:ext cx="8072494" cy="5715040"/>
          </a:xfrm>
        </p:spPr>
        <p:txBody>
          <a:bodyPr/>
          <a:lstStyle/>
          <a:p>
            <a:pPr algn="l"/>
            <a:r>
              <a:rPr lang="ru-RU" i="1" dirty="0" smtClean="0">
                <a:solidFill>
                  <a:schemeClr val="tx1"/>
                </a:solidFill>
              </a:rPr>
              <a:t>Секущая пересекает грани фигуры по отрезкам.</a:t>
            </a:r>
          </a:p>
          <a:p>
            <a:endParaRPr lang="ru-RU" i="1" dirty="0" smtClean="0">
              <a:solidFill>
                <a:schemeClr val="tx1"/>
              </a:solidFill>
            </a:endParaRPr>
          </a:p>
          <a:p>
            <a:endParaRPr lang="ru-RU" i="1" dirty="0" smtClean="0">
              <a:solidFill>
                <a:schemeClr val="tx1"/>
              </a:solidFill>
            </a:endParaRPr>
          </a:p>
          <a:p>
            <a:endParaRPr lang="ru-RU" i="1" dirty="0" smtClean="0">
              <a:solidFill>
                <a:schemeClr val="tx1"/>
              </a:solidFill>
            </a:endParaRPr>
          </a:p>
          <a:p>
            <a:endParaRPr lang="ru-RU" i="1" dirty="0" smtClean="0">
              <a:solidFill>
                <a:schemeClr val="tx1"/>
              </a:solidFill>
            </a:endParaRP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Многоугольник, сторонами которого являются данные отрезки, называют </a:t>
            </a:r>
            <a:r>
              <a:rPr lang="ru-RU" i="1" u="sng" dirty="0" smtClean="0">
                <a:solidFill>
                  <a:schemeClr val="tx1"/>
                </a:solidFill>
              </a:rPr>
              <a:t>сечением фигуры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071538" y="1857364"/>
            <a:ext cx="7286676" cy="1928826"/>
            <a:chOff x="1071538" y="1857364"/>
            <a:chExt cx="7286676" cy="192882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1071538" y="1857364"/>
              <a:ext cx="2573356" cy="1928826"/>
              <a:chOff x="1928794" y="2000240"/>
              <a:chExt cx="2573356" cy="1928826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928794" y="2500306"/>
                <a:ext cx="1928826" cy="14287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1928794" y="2000240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3857620" y="2000240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1928794" y="3429000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flipV="1">
                <a:off x="3857620" y="3429000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857356" y="2714620"/>
                <a:ext cx="142876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3786976" y="2713826"/>
                <a:ext cx="142876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571736" y="2000240"/>
                <a:ext cx="1928826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571736" y="3429000"/>
                <a:ext cx="1928826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V="1">
                <a:off x="3857620" y="2928934"/>
                <a:ext cx="642942" cy="3571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flipV="1">
                <a:off x="1928794" y="2928934"/>
                <a:ext cx="642942" cy="3571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571736" y="2928934"/>
                <a:ext cx="1928826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928794" y="3286124"/>
                <a:ext cx="1928826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3071802" y="292893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α</a:t>
                </a:r>
                <a:endParaRPr lang="ru-RU" dirty="0"/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5786446" y="2714620"/>
              <a:ext cx="2571768" cy="358778"/>
              <a:chOff x="5357818" y="2357430"/>
              <a:chExt cx="2571768" cy="358778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6000760" y="2357430"/>
                <a:ext cx="1928826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357818" y="2714620"/>
                <a:ext cx="1928826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flipV="1">
                <a:off x="5357818" y="2357430"/>
                <a:ext cx="642942" cy="3571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flipV="1">
                <a:off x="7286644" y="2357430"/>
                <a:ext cx="642942" cy="3571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Прямая со стрелкой 46"/>
            <p:cNvCxnSpPr/>
            <p:nvPr/>
          </p:nvCxnSpPr>
          <p:spPr>
            <a:xfrm>
              <a:off x="3143240" y="2928934"/>
              <a:ext cx="250033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000496" y="235743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u="sng" dirty="0" smtClean="0"/>
                <a:t>СЕЧЕНИЕ</a:t>
              </a:r>
              <a:endParaRPr lang="ru-RU" sz="2400" b="1" i="1" u="sng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642918"/>
            <a:ext cx="8072494" cy="550072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Для построения сечений нужно построить точки пересечения секущей плоскости с рёбрами и соединить их отрезками.</a:t>
            </a:r>
          </a:p>
          <a:p>
            <a:r>
              <a:rPr lang="ru-RU" b="1" i="1" u="sng" dirty="0" smtClean="0">
                <a:solidFill>
                  <a:schemeClr val="tx1"/>
                </a:solidFill>
              </a:rPr>
              <a:t>При этом необходимо учитывать:</a:t>
            </a:r>
          </a:p>
          <a:p>
            <a:pPr marL="514350" indent="-514350" algn="l">
              <a:buAutoNum type="arabicParenR"/>
            </a:pPr>
            <a:r>
              <a:rPr lang="ru-RU" i="1" dirty="0" smtClean="0">
                <a:solidFill>
                  <a:schemeClr val="tx1"/>
                </a:solidFill>
              </a:rPr>
              <a:t>Соединять можно только две точки, лежащие в плоскости одной грани.</a:t>
            </a:r>
          </a:p>
          <a:p>
            <a:pPr marL="514350" indent="-514350" algn="l">
              <a:buAutoNum type="arabicParenR"/>
            </a:pPr>
            <a:r>
              <a:rPr lang="ru-RU" i="1" dirty="0" smtClean="0">
                <a:solidFill>
                  <a:schemeClr val="tx1"/>
                </a:solidFill>
              </a:rPr>
              <a:t>Секущая плоскость пересекает параллельные грани по параллельным отрезкам.</a:t>
            </a:r>
          </a:p>
          <a:p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00042"/>
            <a:ext cx="7929618" cy="578647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Какие многоугольники могут получиться в сечении?</a:t>
            </a:r>
          </a:p>
          <a:p>
            <a:r>
              <a:rPr lang="ru-RU" b="1" i="1" u="sng" dirty="0" smtClean="0">
                <a:solidFill>
                  <a:schemeClr val="tx1"/>
                </a:solidFill>
              </a:rPr>
              <a:t>Тетраэдр</a:t>
            </a:r>
          </a:p>
          <a:p>
            <a:endParaRPr lang="ru-RU" b="1" i="1" u="sng" dirty="0">
              <a:solidFill>
                <a:schemeClr val="tx1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142976" y="2285992"/>
            <a:ext cx="3000396" cy="3429024"/>
            <a:chOff x="1142976" y="2285992"/>
            <a:chExt cx="3000396" cy="3429024"/>
          </a:xfrm>
        </p:grpSpPr>
        <p:cxnSp>
          <p:nvCxnSpPr>
            <p:cNvPr id="6" name="Прямая со стрелкой 5"/>
            <p:cNvCxnSpPr/>
            <p:nvPr/>
          </p:nvCxnSpPr>
          <p:spPr>
            <a:xfrm rot="10800000" flipV="1">
              <a:off x="2714612" y="2285992"/>
              <a:ext cx="1428760" cy="12858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2071670" y="5286388"/>
              <a:ext cx="1000132" cy="428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1678761" y="5322107"/>
              <a:ext cx="42862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714480" y="5286388"/>
              <a:ext cx="1357322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2000232" y="4214818"/>
              <a:ext cx="1143008" cy="10001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1321571" y="4536289"/>
              <a:ext cx="114300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Равнобедренный треугольник 35"/>
            <p:cNvSpPr/>
            <p:nvPr/>
          </p:nvSpPr>
          <p:spPr>
            <a:xfrm rot="10251776">
              <a:off x="1954965" y="4538436"/>
              <a:ext cx="502226" cy="316689"/>
            </a:xfrm>
            <a:prstGeom prst="triangle">
              <a:avLst>
                <a:gd name="adj" fmla="val 80109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1286646" y="4928404"/>
              <a:ext cx="157163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1142976" y="3643314"/>
              <a:ext cx="21431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/>
                <a:t>Треугольники</a:t>
              </a:r>
              <a:endParaRPr lang="ru-RU" sz="2400" i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572000" y="2285992"/>
            <a:ext cx="3286148" cy="3429024"/>
            <a:chOff x="4572000" y="2285992"/>
            <a:chExt cx="3286148" cy="3429024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4572000" y="2285992"/>
              <a:ext cx="1357322" cy="12858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5679289" y="5322107"/>
              <a:ext cx="42862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6000760" y="4214818"/>
              <a:ext cx="1143008" cy="10001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5322099" y="4536289"/>
              <a:ext cx="1143008" cy="3571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Группа 53"/>
            <p:cNvGrpSpPr/>
            <p:nvPr/>
          </p:nvGrpSpPr>
          <p:grpSpPr>
            <a:xfrm>
              <a:off x="5857884" y="4643446"/>
              <a:ext cx="785818" cy="857256"/>
              <a:chOff x="5857884" y="4643446"/>
              <a:chExt cx="785818" cy="857256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flipV="1">
                <a:off x="5929322" y="4643446"/>
                <a:ext cx="571504" cy="7143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16200000" flipH="1">
                <a:off x="6143636" y="5000636"/>
                <a:ext cx="857256" cy="14287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5536413" y="5036355"/>
                <a:ext cx="714380" cy="7143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857884" y="5429264"/>
                <a:ext cx="785818" cy="7143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5287174" y="4928404"/>
              <a:ext cx="157163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715008" y="5286388"/>
              <a:ext cx="1357322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6072198" y="5286388"/>
              <a:ext cx="1000132" cy="428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5000628" y="3643314"/>
              <a:ext cx="2857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/>
                <a:t>Четырёхугольники</a:t>
              </a:r>
              <a:endParaRPr lang="ru-RU" sz="24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7786742" cy="55721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3071802" y="335756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Параллелепипед</a:t>
            </a:r>
            <a:endParaRPr lang="ru-RU" sz="2400" b="1" i="1" u="sng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1285058" y="1142984"/>
            <a:ext cx="2644000" cy="2286016"/>
            <a:chOff x="1285058" y="1142984"/>
            <a:chExt cx="2644000" cy="2286016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285852" y="1928802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Группа 87"/>
            <p:cNvGrpSpPr/>
            <p:nvPr/>
          </p:nvGrpSpPr>
          <p:grpSpPr>
            <a:xfrm>
              <a:off x="1285058" y="1142984"/>
              <a:ext cx="2644000" cy="2286016"/>
              <a:chOff x="1285058" y="1142984"/>
              <a:chExt cx="2644000" cy="2286016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 flipH="1" flipV="1">
                <a:off x="3000364" y="2571744"/>
                <a:ext cx="285752" cy="2857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 flipH="1" flipV="1">
                <a:off x="1285852" y="2571744"/>
                <a:ext cx="285752" cy="28575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0" name="Группа 79"/>
              <p:cNvGrpSpPr/>
              <p:nvPr/>
            </p:nvGrpSpPr>
            <p:grpSpPr>
              <a:xfrm>
                <a:off x="1285058" y="1142984"/>
                <a:ext cx="2644000" cy="2286016"/>
                <a:chOff x="1285058" y="1142984"/>
                <a:chExt cx="2644000" cy="2286016"/>
              </a:xfrm>
            </p:grpSpPr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5400000" flipH="1" flipV="1">
                  <a:off x="1285852" y="1643050"/>
                  <a:ext cx="285752" cy="2857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 flipH="1" flipV="1">
                  <a:off x="3000364" y="1643050"/>
                  <a:ext cx="285752" cy="2857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1571604" y="2571744"/>
                  <a:ext cx="1714512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1571604" y="1643050"/>
                  <a:ext cx="1714512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5400000">
                  <a:off x="1108051" y="2106603"/>
                  <a:ext cx="928694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5400000">
                  <a:off x="2822563" y="2106603"/>
                  <a:ext cx="928694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821505" y="2107397"/>
                  <a:ext cx="1214446" cy="28575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1571604" y="1643050"/>
                  <a:ext cx="1714512" cy="92869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 rot="10800000" flipV="1">
                  <a:off x="1285852" y="2571744"/>
                  <a:ext cx="2000264" cy="28575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2536811" y="2392355"/>
                  <a:ext cx="928694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>
                  <a:off x="1285852" y="2857496"/>
                  <a:ext cx="1714512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>
                  <a:off x="821505" y="2393149"/>
                  <a:ext cx="928694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Прямая со стрелкой 109"/>
                <p:cNvCxnSpPr/>
                <p:nvPr/>
              </p:nvCxnSpPr>
              <p:spPr>
                <a:xfrm rot="16200000" flipV="1">
                  <a:off x="3250397" y="2750339"/>
                  <a:ext cx="857256" cy="50006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TextBox 118"/>
                <p:cNvSpPr txBox="1"/>
                <p:nvPr/>
              </p:nvSpPr>
              <p:spPr>
                <a:xfrm>
                  <a:off x="1643042" y="1142984"/>
                  <a:ext cx="157163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i="1" dirty="0" smtClean="0"/>
                    <a:t>Треугольник</a:t>
                  </a:r>
                  <a:endParaRPr lang="ru-RU" sz="2000" i="1" dirty="0"/>
                </a:p>
              </p:txBody>
            </p:sp>
          </p:grpSp>
        </p:grpSp>
      </p:grpSp>
      <p:grpSp>
        <p:nvGrpSpPr>
          <p:cNvPr id="82" name="Группа 81"/>
          <p:cNvGrpSpPr/>
          <p:nvPr/>
        </p:nvGrpSpPr>
        <p:grpSpPr>
          <a:xfrm>
            <a:off x="4786314" y="1142984"/>
            <a:ext cx="2857520" cy="2286016"/>
            <a:chOff x="4786314" y="1142984"/>
            <a:chExt cx="2857520" cy="2286016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5715008" y="2571744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5251455" y="2106603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5429256" y="2571744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715008" y="1643050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6680215" y="2392355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7143768" y="2571744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 flipH="1" flipV="1">
              <a:off x="5429256" y="1643050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16200000" flipH="1">
              <a:off x="6965173" y="2107397"/>
              <a:ext cx="857256" cy="7143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10800000" flipV="1">
              <a:off x="5429256" y="1928802"/>
              <a:ext cx="1285884" cy="92869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flipV="1">
              <a:off x="5429256" y="2571744"/>
              <a:ext cx="2000264" cy="28575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6715140" y="1714488"/>
              <a:ext cx="642942" cy="2143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6965967" y="2106603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7143768" y="1643050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429256" y="1928802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429256" y="2857496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4965703" y="2392355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 стрелкой 106"/>
            <p:cNvCxnSpPr/>
            <p:nvPr/>
          </p:nvCxnSpPr>
          <p:spPr>
            <a:xfrm rot="5400000" flipH="1" flipV="1">
              <a:off x="4607719" y="2750339"/>
              <a:ext cx="857256" cy="5000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5429256" y="1142984"/>
              <a:ext cx="2214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Четырёхугольник</a:t>
              </a:r>
              <a:endParaRPr lang="ru-RU" i="1" dirty="0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1285852" y="3929066"/>
            <a:ext cx="2643206" cy="2257498"/>
            <a:chOff x="1285852" y="3929066"/>
            <a:chExt cx="2643206" cy="2257498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1571604" y="5286388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1108051" y="4821247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1285852" y="5286388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571604" y="4357694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1285852" y="4357694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3000364" y="5286388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 flipH="1" flipV="1">
              <a:off x="3000364" y="4357694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1571604" y="4357694"/>
              <a:ext cx="1714512" cy="5715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>
              <a:off x="1035819" y="4607727"/>
              <a:ext cx="785818" cy="28575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1285852" y="5143512"/>
              <a:ext cx="1357322" cy="42862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flipV="1">
              <a:off x="2643174" y="5357826"/>
              <a:ext cx="357190" cy="21431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2928926" y="5000636"/>
              <a:ext cx="428628" cy="28575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285852" y="4643446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2536811" y="5106999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2822563" y="4821247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285852" y="5572140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822299" y="5106999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 стрелкой 110"/>
            <p:cNvCxnSpPr/>
            <p:nvPr/>
          </p:nvCxnSpPr>
          <p:spPr>
            <a:xfrm rot="5400000">
              <a:off x="3107521" y="4179099"/>
              <a:ext cx="1071570" cy="5715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1285852" y="5786454"/>
              <a:ext cx="19288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Пятиугольник</a:t>
              </a:r>
              <a:endParaRPr lang="ru-RU" i="1" dirty="0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4786314" y="3929066"/>
            <a:ext cx="2716232" cy="2186060"/>
            <a:chOff x="4786314" y="3929066"/>
            <a:chExt cx="2716232" cy="218606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5786446" y="5286388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5322893" y="4821247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500694" y="5286388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 flipH="1" flipV="1">
              <a:off x="7215206" y="5286388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5400000">
              <a:off x="7072330" y="4786322"/>
              <a:ext cx="571504" cy="28575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10800000" flipV="1">
              <a:off x="6715140" y="5214950"/>
              <a:ext cx="500066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5500694" y="5214950"/>
              <a:ext cx="1214446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5400000" flipH="1" flipV="1">
              <a:off x="5214942" y="4786322"/>
              <a:ext cx="714380" cy="1428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flipV="1">
              <a:off x="5643570" y="4357694"/>
              <a:ext cx="857256" cy="1428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0800000">
              <a:off x="6572264" y="4357694"/>
              <a:ext cx="928694" cy="28575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786446" y="4357694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 flipH="1" flipV="1">
              <a:off x="7215206" y="4357694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 flipH="1" flipV="1">
              <a:off x="5500694" y="4357694"/>
              <a:ext cx="285752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500694" y="4643446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5037141" y="5106999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500694" y="5572140"/>
              <a:ext cx="171451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6751653" y="5106999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7037405" y="4821247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 стрелкой 111"/>
            <p:cNvCxnSpPr/>
            <p:nvPr/>
          </p:nvCxnSpPr>
          <p:spPr>
            <a:xfrm rot="16200000" flipH="1">
              <a:off x="4607719" y="4107661"/>
              <a:ext cx="1000132" cy="64294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5357818" y="5715016"/>
              <a:ext cx="2000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Шестиугольник</a:t>
              </a:r>
              <a:endParaRPr lang="ru-RU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204</Words>
  <Application>Microsoft Office PowerPoint</Application>
  <PresentationFormat>Экран (4:3)</PresentationFormat>
  <Paragraphs>44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Сечение объёмных фигур в пространстве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Сечение объёмных фигур в пространстве.</dc:title>
  <dc:creator>1204</dc:creator>
  <cp:lastModifiedBy>Гимназия</cp:lastModifiedBy>
  <cp:revision>27</cp:revision>
  <dcterms:created xsi:type="dcterms:W3CDTF">2015-12-07T11:41:47Z</dcterms:created>
  <dcterms:modified xsi:type="dcterms:W3CDTF">2018-11-14T05:53:16Z</dcterms:modified>
</cp:coreProperties>
</file>